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1" r:id="rId4"/>
    <p:sldId id="263" r:id="rId5"/>
    <p:sldId id="262" r:id="rId6"/>
    <p:sldId id="264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0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7BE35-C49F-4AAC-8369-61C0F5BF639C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F1506F-7AA5-4BD7-8D72-952E523472D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E722C-AAC7-420F-9A50-D5DF18A405C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7E4D-C437-4628-AB34-61F57260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E722C-AAC7-420F-9A50-D5DF18A405C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7E4D-C437-4628-AB34-61F57260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E722C-AAC7-420F-9A50-D5DF18A405C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7E4D-C437-4628-AB34-61F57260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E722C-AAC7-420F-9A50-D5DF18A405C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7E4D-C437-4628-AB34-61F57260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E722C-AAC7-420F-9A50-D5DF18A405C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7E4D-C437-4628-AB34-61F57260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E722C-AAC7-420F-9A50-D5DF18A405C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7E4D-C437-4628-AB34-61F57260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E722C-AAC7-420F-9A50-D5DF18A405C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7E4D-C437-4628-AB34-61F57260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E722C-AAC7-420F-9A50-D5DF18A405C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7E4D-C437-4628-AB34-61F57260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E722C-AAC7-420F-9A50-D5DF18A405C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7E4D-C437-4628-AB34-61F57260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E722C-AAC7-420F-9A50-D5DF18A405C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7E4D-C437-4628-AB34-61F57260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E722C-AAC7-420F-9A50-D5DF18A405C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7E4D-C437-4628-AB34-61F57260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E722C-AAC7-420F-9A50-D5DF18A405C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67E4D-C437-4628-AB34-61F57260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/>
        </p:nvSpPr>
        <p:spPr>
          <a:xfrm>
            <a:off x="685800" y="12192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Myriad Pro" pitchFamily="34" charset="0"/>
              </a:rPr>
              <a:t>Fighting Poverty with Evidence:</a:t>
            </a:r>
            <a:endParaRPr lang="en-US" dirty="0" smtClean="0">
              <a:latin typeface="Myriad Pro" pitchFamily="34" charset="0"/>
            </a:endParaRPr>
          </a:p>
          <a:p>
            <a:r>
              <a:rPr lang="en-US" dirty="0" smtClean="0">
                <a:latin typeface="Myriad Pro" pitchFamily="34" charset="0"/>
              </a:rPr>
              <a:t>The Case of Microcredit</a:t>
            </a:r>
            <a:endParaRPr lang="en-US" dirty="0">
              <a:latin typeface="Myriad Pro" pitchFamily="34" charset="0"/>
            </a:endParaRPr>
          </a:p>
        </p:txBody>
      </p:sp>
      <p:sp>
        <p:nvSpPr>
          <p:cNvPr id="6" name="Subtitle 2"/>
          <p:cNvSpPr>
            <a:spLocks noGrp="1"/>
          </p:cNvSpPr>
          <p:nvPr/>
        </p:nvSpPr>
        <p:spPr>
          <a:xfrm>
            <a:off x="1371600" y="3375025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latin typeface="Myriad Pro" pitchFamily="34" charset="0"/>
              </a:rPr>
              <a:t>Hélène </a:t>
            </a:r>
            <a:r>
              <a:rPr lang="en-US" sz="2800" dirty="0" err="1" smtClean="0">
                <a:latin typeface="Myriad Pro" pitchFamily="34" charset="0"/>
              </a:rPr>
              <a:t>Giacobino</a:t>
            </a:r>
            <a:endParaRPr lang="en-US" sz="2800" dirty="0" smtClean="0">
              <a:latin typeface="Myriad Pro" pitchFamily="34" charset="0"/>
            </a:endParaRPr>
          </a:p>
          <a:p>
            <a:r>
              <a:rPr lang="en-US" sz="2800" dirty="0" smtClean="0">
                <a:latin typeface="Myriad Pro" pitchFamily="34" charset="0"/>
              </a:rPr>
              <a:t>J-PAL Europe</a:t>
            </a:r>
            <a:endParaRPr lang="en-US" sz="2800" dirty="0" smtClean="0">
              <a:latin typeface="Myriad Pro" pitchFamily="34" charset="0"/>
            </a:endParaRPr>
          </a:p>
          <a:p>
            <a:r>
              <a:rPr lang="en-US" sz="2800" dirty="0" smtClean="0">
                <a:latin typeface="Myriad Pro" pitchFamily="34" charset="0"/>
              </a:rPr>
              <a:t>[DATE HERE]</a:t>
            </a:r>
            <a:endParaRPr lang="en-US" sz="2800" dirty="0">
              <a:latin typeface="Myriad Pro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5800" y="2795906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2286000" y="5715000"/>
            <a:ext cx="4813300" cy="703574"/>
            <a:chOff x="2286000" y="5697226"/>
            <a:chExt cx="4813300" cy="703574"/>
          </a:xfrm>
        </p:grpSpPr>
        <p:pic>
          <p:nvPicPr>
            <p:cNvPr id="9" name="Picture 8" descr="JPAL_Logo_Spread_RGB.jpg"/>
            <p:cNvPicPr>
              <a:picLocks noChangeAspect="1"/>
            </p:cNvPicPr>
            <p:nvPr/>
          </p:nvPicPr>
          <p:blipFill>
            <a:blip r:embed="rId2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8" name="Picture 7" descr="JPAL_Logo_Spread_RGB.jpg"/>
            <p:cNvPicPr>
              <a:picLocks noChangeAspect="1"/>
            </p:cNvPicPr>
            <p:nvPr/>
          </p:nvPicPr>
          <p:blipFill>
            <a:blip r:embed="rId2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990599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685799"/>
          </a:xfrm>
        </p:spPr>
        <p:txBody>
          <a:bodyPr>
            <a:normAutofit/>
          </a:bodyPr>
          <a:lstStyle/>
          <a:p>
            <a:pPr algn="l"/>
            <a:r>
              <a:rPr lang="en-US" sz="3500" dirty="0" smtClean="0">
                <a:latin typeface="Myriad Pro" pitchFamily="34" charset="0"/>
              </a:rPr>
              <a:t>What is J-PAL?</a:t>
            </a:r>
            <a:endParaRPr lang="en-US" sz="3500" dirty="0">
              <a:latin typeface="Myriad Pro" pitchFamily="34" charset="0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762000" y="1143000"/>
            <a:ext cx="4574420" cy="4572000"/>
          </a:xfrm>
        </p:spPr>
        <p:txBody>
          <a:bodyPr wrap="square">
            <a:noAutofit/>
          </a:bodyPr>
          <a:lstStyle/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A network of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50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affiliated professors from around the world who are united in their use of randomized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evaluations</a:t>
            </a:r>
            <a:endParaRPr lang="en-US" sz="1600" dirty="0" smtClean="0">
              <a:solidFill>
                <a:schemeClr val="tx1"/>
              </a:solidFill>
              <a:latin typeface="Myriad Pro" pitchFamily="34" charset="0"/>
            </a:endParaRP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Our mission is to reduce poverty by ensuring that policy is based on scientific evidence; we work to achieve this by: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</a:t>
            </a:r>
            <a:r>
              <a:rPr lang="en-US" sz="1600" b="1" dirty="0" smtClean="0">
                <a:solidFill>
                  <a:schemeClr val="tx1"/>
                </a:solidFill>
                <a:latin typeface="Myriad Pro" pitchFamily="34" charset="0"/>
              </a:rPr>
              <a:t>Conducting rigorous impact evaluations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  <a:latin typeface="Myriad Pro" pitchFamily="34" charset="0"/>
              </a:rPr>
              <a:t> Building capacity for others to evaluate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  <a:latin typeface="Myriad Pro" pitchFamily="34" charset="0"/>
              </a:rPr>
              <a:t> Impacting policy with new evidence</a:t>
            </a: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</a:t>
            </a:r>
            <a:r>
              <a:rPr lang="en-US" sz="1600" u="sng" dirty="0" smtClean="0">
                <a:solidFill>
                  <a:schemeClr val="tx1"/>
                </a:solidFill>
                <a:latin typeface="Myriad Pro" pitchFamily="34" charset="0"/>
              </a:rPr>
              <a:t>J-PAL Europe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is a center within the Paris School of Economics, that serves as a hub for European researchers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Working on projects in Europe and Francophone Africa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  <a:latin typeface="Myriad Pro" pitchFamily="34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Outreach to European governments and aid agencies</a:t>
            </a:r>
            <a:endParaRPr lang="en-US" sz="1600" dirty="0" smtClean="0">
              <a:solidFill>
                <a:schemeClr val="tx1"/>
              </a:solidFill>
              <a:latin typeface="Myriad Pro" pitchFamily="34" charset="0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838200" y="6096000"/>
            <a:ext cx="3713204" cy="542770"/>
            <a:chOff x="2286000" y="5697226"/>
            <a:chExt cx="4813300" cy="703574"/>
          </a:xfrm>
        </p:grpSpPr>
        <p:pic>
          <p:nvPicPr>
            <p:cNvPr id="9" name="Picture 8" descr="JPAL_Logo_Spread_RGB.jpg"/>
            <p:cNvPicPr>
              <a:picLocks noChangeAspect="1"/>
            </p:cNvPicPr>
            <p:nvPr/>
          </p:nvPicPr>
          <p:blipFill>
            <a:blip r:embed="rId2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10" name="Picture 9" descr="JPAL_Logo_Spread_RGB.jpg"/>
            <p:cNvPicPr>
              <a:picLocks noChangeAspect="1"/>
            </p:cNvPicPr>
            <p:nvPr/>
          </p:nvPicPr>
          <p:blipFill>
            <a:blip r:embed="rId2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cxnSp>
        <p:nvCxnSpPr>
          <p:cNvPr id="11" name="Straight Connector 10"/>
          <p:cNvCxnSpPr/>
          <p:nvPr/>
        </p:nvCxnSpPr>
        <p:spPr>
          <a:xfrm rot="10800000">
            <a:off x="762000" y="6019800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19"/>
          <p:cNvGrpSpPr/>
          <p:nvPr/>
        </p:nvGrpSpPr>
        <p:grpSpPr>
          <a:xfrm>
            <a:off x="5638800" y="1219200"/>
            <a:ext cx="2743200" cy="4661548"/>
            <a:chOff x="5524500" y="1219200"/>
            <a:chExt cx="2743200" cy="4661548"/>
          </a:xfrm>
        </p:grpSpPr>
        <p:sp>
          <p:nvSpPr>
            <p:cNvPr id="18" name="Rectangle 17"/>
            <p:cNvSpPr/>
            <p:nvPr/>
          </p:nvSpPr>
          <p:spPr>
            <a:xfrm>
              <a:off x="5524500" y="1225874"/>
              <a:ext cx="2743200" cy="464820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18"/>
            <p:cNvGrpSpPr/>
            <p:nvPr/>
          </p:nvGrpSpPr>
          <p:grpSpPr>
            <a:xfrm>
              <a:off x="5524500" y="1219200"/>
              <a:ext cx="2743200" cy="4661548"/>
              <a:chOff x="5638800" y="1205852"/>
              <a:chExt cx="2743200" cy="4661548"/>
            </a:xfrm>
          </p:grpSpPr>
          <p:pic>
            <p:nvPicPr>
              <p:cNvPr id="15" name="Picture 14" descr="About-J-PAL-Affiliate-Collage.jpg"/>
              <p:cNvPicPr>
                <a:picLocks noChangeAspect="1"/>
              </p:cNvPicPr>
              <p:nvPr/>
            </p:nvPicPr>
            <p:blipFill>
              <a:blip r:embed="rId3" cstate="print"/>
              <a:srcRect t="49818"/>
              <a:stretch>
                <a:fillRect/>
              </a:stretch>
            </p:blipFill>
            <p:spPr>
              <a:xfrm>
                <a:off x="7010400" y="1219200"/>
                <a:ext cx="1371600" cy="605850"/>
              </a:xfrm>
              <a:prstGeom prst="rect">
                <a:avLst/>
              </a:prstGeom>
            </p:spPr>
          </p:pic>
          <p:pic>
            <p:nvPicPr>
              <p:cNvPr id="16" name="Picture 15" descr="About-J-PAL-Affiliate-Collage.jpg"/>
              <p:cNvPicPr>
                <a:picLocks noChangeAspect="1"/>
              </p:cNvPicPr>
              <p:nvPr/>
            </p:nvPicPr>
            <p:blipFill>
              <a:blip r:embed="rId3" cstate="print"/>
              <a:srcRect b="51288"/>
              <a:stretch>
                <a:fillRect/>
              </a:stretch>
            </p:blipFill>
            <p:spPr>
              <a:xfrm>
                <a:off x="5638800" y="1205852"/>
                <a:ext cx="1371600" cy="588097"/>
              </a:xfrm>
              <a:prstGeom prst="rect">
                <a:avLst/>
              </a:prstGeom>
            </p:spPr>
          </p:pic>
          <p:pic>
            <p:nvPicPr>
              <p:cNvPr id="14" name="Picture 13" descr="History-Affiliate-Collage.jpg"/>
              <p:cNvPicPr>
                <a:picLocks noChangeAspect="1"/>
              </p:cNvPicPr>
              <p:nvPr/>
            </p:nvPicPr>
            <p:blipFill>
              <a:blip r:embed="rId4" cstate="print"/>
              <a:srcRect t="50000"/>
              <a:stretch>
                <a:fillRect/>
              </a:stretch>
            </p:blipFill>
            <p:spPr>
              <a:xfrm>
                <a:off x="7010400" y="1748850"/>
                <a:ext cx="1365383" cy="4118550"/>
              </a:xfrm>
              <a:prstGeom prst="rect">
                <a:avLst/>
              </a:prstGeom>
            </p:spPr>
          </p:pic>
          <p:pic>
            <p:nvPicPr>
              <p:cNvPr id="13" name="Picture 12" descr="History-Affiliate-Collage.jpg"/>
              <p:cNvPicPr>
                <a:picLocks noChangeAspect="1"/>
              </p:cNvPicPr>
              <p:nvPr/>
            </p:nvPicPr>
            <p:blipFill>
              <a:blip r:embed="rId4" cstate="print"/>
              <a:srcRect b="50000"/>
              <a:stretch>
                <a:fillRect/>
              </a:stretch>
            </p:blipFill>
            <p:spPr>
              <a:xfrm>
                <a:off x="5638800" y="1748850"/>
                <a:ext cx="1365383" cy="4118550"/>
              </a:xfrm>
              <a:prstGeom prst="rect">
                <a:avLst/>
              </a:prstGeom>
            </p:spPr>
          </p:pic>
        </p:grpSp>
      </p:grpSp>
      <p:sp>
        <p:nvSpPr>
          <p:cNvPr id="17" name="Slide Number Placeholder 20"/>
          <p:cNvSpPr>
            <a:spLocks noGrp="1"/>
          </p:cNvSpPr>
          <p:nvPr>
            <p:ph type="sldNum" sz="quarter" idx="12"/>
          </p:nvPr>
        </p:nvSpPr>
        <p:spPr>
          <a:xfrm>
            <a:off x="7315200" y="6264275"/>
            <a:ext cx="1371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2</a:t>
            </a:fld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990599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685799"/>
          </a:xfrm>
        </p:spPr>
        <p:txBody>
          <a:bodyPr>
            <a:normAutofit/>
          </a:bodyPr>
          <a:lstStyle/>
          <a:p>
            <a:pPr algn="l"/>
            <a:r>
              <a:rPr lang="en-US" sz="3500" dirty="0" smtClean="0">
                <a:latin typeface="Myriad Pro" pitchFamily="34" charset="0"/>
              </a:rPr>
              <a:t>Why do we need evidence?</a:t>
            </a:r>
            <a:endParaRPr lang="en-US" sz="3500" dirty="0">
              <a:latin typeface="Myriad Pro" pitchFamily="34" charset="0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762000" y="1371600"/>
            <a:ext cx="4574420" cy="4495800"/>
          </a:xfrm>
        </p:spPr>
        <p:txBody>
          <a:bodyPr wrap="square">
            <a:no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We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have little hard evidence on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key questions about poverty:</a:t>
            </a:r>
            <a:endParaRPr lang="en-US" sz="1600" dirty="0" smtClean="0">
              <a:solidFill>
                <a:schemeClr val="tx1"/>
              </a:solidFill>
              <a:latin typeface="Myriad Pro" pitchFamily="34" charset="0"/>
            </a:endParaRPr>
          </a:p>
          <a:p>
            <a:pPr lvl="1"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 What is the most effective way to reduce youth unemployment?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How can we improve education quality?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What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is the impact of microfinance? </a:t>
            </a:r>
          </a:p>
          <a:p>
            <a:pPr algn="l">
              <a:buFont typeface="Arial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Myriad Pro" pitchFamily="34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Better evidence is essential for maximizing impact of limited resources, both at home and abroad</a:t>
            </a:r>
          </a:p>
          <a:p>
            <a:pPr algn="l">
              <a:buFont typeface="Arial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Myriad Pro" pitchFamily="34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Running more effective programs by using evidence helps build support for more anti-poverty programs</a:t>
            </a:r>
          </a:p>
        </p:txBody>
      </p:sp>
      <p:grpSp>
        <p:nvGrpSpPr>
          <p:cNvPr id="2" name="Group 7"/>
          <p:cNvGrpSpPr/>
          <p:nvPr/>
        </p:nvGrpSpPr>
        <p:grpSpPr>
          <a:xfrm>
            <a:off x="838200" y="6096000"/>
            <a:ext cx="3713204" cy="542770"/>
            <a:chOff x="2286000" y="5697226"/>
            <a:chExt cx="4813300" cy="703574"/>
          </a:xfrm>
        </p:grpSpPr>
        <p:pic>
          <p:nvPicPr>
            <p:cNvPr id="9" name="Picture 8" descr="JPAL_Logo_Spread_RGB.jpg"/>
            <p:cNvPicPr>
              <a:picLocks noChangeAspect="1"/>
            </p:cNvPicPr>
            <p:nvPr/>
          </p:nvPicPr>
          <p:blipFill>
            <a:blip r:embed="rId2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10" name="Picture 9" descr="JPAL_Logo_Spread_RGB.jpg"/>
            <p:cNvPicPr>
              <a:picLocks noChangeAspect="1"/>
            </p:cNvPicPr>
            <p:nvPr/>
          </p:nvPicPr>
          <p:blipFill>
            <a:blip r:embed="rId2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cxnSp>
        <p:nvCxnSpPr>
          <p:cNvPr id="11" name="Straight Connector 10"/>
          <p:cNvCxnSpPr/>
          <p:nvPr/>
        </p:nvCxnSpPr>
        <p:spPr>
          <a:xfrm rot="10800000">
            <a:off x="762000" y="6019800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20"/>
          <p:cNvSpPr>
            <a:spLocks noGrp="1"/>
          </p:cNvSpPr>
          <p:nvPr>
            <p:ph type="sldNum" sz="quarter" idx="12"/>
          </p:nvPr>
        </p:nvSpPr>
        <p:spPr>
          <a:xfrm>
            <a:off x="7315200" y="6264275"/>
            <a:ext cx="1371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3</a:t>
            </a:fld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990599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685799"/>
          </a:xfrm>
        </p:spPr>
        <p:txBody>
          <a:bodyPr>
            <a:normAutofit/>
          </a:bodyPr>
          <a:lstStyle/>
          <a:p>
            <a:pPr algn="l"/>
            <a:r>
              <a:rPr lang="en-US" sz="3500" dirty="0" smtClean="0">
                <a:latin typeface="Myriad Pro" pitchFamily="34" charset="0"/>
              </a:rPr>
              <a:t>Why randomized evaluations?</a:t>
            </a:r>
            <a:endParaRPr lang="en-US" sz="3500" dirty="0">
              <a:latin typeface="Myriad Pro" pitchFamily="34" charset="0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762000" y="1371600"/>
            <a:ext cx="4495800" cy="4495800"/>
          </a:xfrm>
        </p:spPr>
        <p:txBody>
          <a:bodyPr wrap="square">
            <a:noAutofit/>
          </a:bodyPr>
          <a:lstStyle/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Standard ways of measuring impact: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Looking at people before and after a program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Beneficiaries vs.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non-beneficiaries</a:t>
            </a:r>
          </a:p>
          <a:p>
            <a:pPr lvl="1" algn="l">
              <a:spcAft>
                <a:spcPts val="600"/>
              </a:spcAft>
            </a:pPr>
            <a:endParaRPr lang="en-US" sz="1600" dirty="0" smtClean="0">
              <a:solidFill>
                <a:schemeClr val="tx1"/>
              </a:solidFill>
              <a:latin typeface="Myriad Pro" pitchFamily="34" charset="0"/>
            </a:endParaRP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But this doesn’t distinguish the impact of the </a:t>
            </a:r>
            <a:r>
              <a:rPr lang="en-US" sz="1600" i="1" dirty="0" smtClean="0">
                <a:solidFill>
                  <a:schemeClr val="tx1"/>
                </a:solidFill>
                <a:latin typeface="Myriad Pro" pitchFamily="34" charset="0"/>
              </a:rPr>
              <a:t>program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from other factors: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People change over time</a:t>
            </a:r>
          </a:p>
          <a:p>
            <a:pPr lvl="1"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First to sign up for a program may be different from others (e.g. microfinance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)</a:t>
            </a:r>
          </a:p>
          <a:p>
            <a:pPr lvl="1" algn="l">
              <a:spcAft>
                <a:spcPts val="600"/>
              </a:spcAft>
            </a:pPr>
            <a:endParaRPr lang="en-US" sz="1600" dirty="0" smtClean="0">
              <a:solidFill>
                <a:schemeClr val="tx1"/>
              </a:solidFill>
              <a:latin typeface="Myriad Pro" pitchFamily="34" charset="0"/>
            </a:endParaRP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How can we find out the impact of a program, distinct from other factors?</a:t>
            </a: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Myriad Pro" pitchFamily="34" charset="0"/>
            </a:endParaRP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Myriad Pro" pitchFamily="34" charset="0"/>
            </a:endParaRPr>
          </a:p>
          <a:p>
            <a:pPr lvl="1" algn="l">
              <a:spcAft>
                <a:spcPts val="600"/>
              </a:spcAft>
            </a:pPr>
            <a:endParaRPr lang="en-US" sz="1600" dirty="0" smtClean="0">
              <a:solidFill>
                <a:schemeClr val="tx1"/>
              </a:solidFill>
              <a:latin typeface="Myriad Pro" pitchFamily="34" charset="0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838200" y="6096000"/>
            <a:ext cx="3713204" cy="542770"/>
            <a:chOff x="2286000" y="5697226"/>
            <a:chExt cx="4813300" cy="703574"/>
          </a:xfrm>
        </p:grpSpPr>
        <p:pic>
          <p:nvPicPr>
            <p:cNvPr id="9" name="Picture 8" descr="JPAL_Logo_Spread_RGB.jpg"/>
            <p:cNvPicPr>
              <a:picLocks noChangeAspect="1"/>
            </p:cNvPicPr>
            <p:nvPr/>
          </p:nvPicPr>
          <p:blipFill>
            <a:blip r:embed="rId2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10" name="Picture 9" descr="JPAL_Logo_Spread_RGB.jpg"/>
            <p:cNvPicPr>
              <a:picLocks noChangeAspect="1"/>
            </p:cNvPicPr>
            <p:nvPr/>
          </p:nvPicPr>
          <p:blipFill>
            <a:blip r:embed="rId2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cxnSp>
        <p:nvCxnSpPr>
          <p:cNvPr id="11" name="Straight Connector 10"/>
          <p:cNvCxnSpPr/>
          <p:nvPr/>
        </p:nvCxnSpPr>
        <p:spPr>
          <a:xfrm rot="10800000">
            <a:off x="762000" y="6019800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20"/>
          <p:cNvSpPr>
            <a:spLocks noGrp="1"/>
          </p:cNvSpPr>
          <p:nvPr>
            <p:ph type="sldNum" sz="quarter" idx="12"/>
          </p:nvPr>
        </p:nvSpPr>
        <p:spPr>
          <a:xfrm>
            <a:off x="7315200" y="6264275"/>
            <a:ext cx="1371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4</a:t>
            </a:fld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990599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685799"/>
          </a:xfrm>
        </p:spPr>
        <p:txBody>
          <a:bodyPr>
            <a:normAutofit/>
          </a:bodyPr>
          <a:lstStyle/>
          <a:p>
            <a:pPr algn="l"/>
            <a:r>
              <a:rPr lang="en-US" sz="3500" dirty="0" smtClean="0">
                <a:latin typeface="Myriad Pro" pitchFamily="34" charset="0"/>
              </a:rPr>
              <a:t>How does randomization work?</a:t>
            </a:r>
            <a:endParaRPr lang="en-US" sz="3500" dirty="0">
              <a:latin typeface="Myriad Pro" pitchFamily="34" charset="0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762000" y="1371600"/>
            <a:ext cx="4574420" cy="4495800"/>
          </a:xfrm>
        </p:spPr>
        <p:txBody>
          <a:bodyPr wrap="square">
            <a:no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With randomized evaluations, those who get the program are chosen randomly from same pool of eligible people</a:t>
            </a:r>
          </a:p>
          <a:p>
            <a:pPr algn="l">
              <a:buFont typeface="Arial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Myriad Pro" pitchFamily="34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n-US" sz="1600" smtClean="0">
                <a:solidFill>
                  <a:schemeClr val="tx1"/>
                </a:solidFill>
                <a:latin typeface="Myriad Pro" pitchFamily="34" charset="0"/>
              </a:rPr>
              <a:t> This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ensures beneficiaries are no different from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non-beneficiaries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(except for the program)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Measures impact of the program alone (attribution)</a:t>
            </a:r>
          </a:p>
          <a:p>
            <a:pPr algn="l">
              <a:buFont typeface="Arial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Myriad Pro" pitchFamily="34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Many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ways to introduce randomization that are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Ethical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Fit the needs of implementing agencies</a:t>
            </a:r>
          </a:p>
          <a:p>
            <a:pPr lvl="1" algn="l">
              <a:buFont typeface="Arial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Myriad Pro" pitchFamily="34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 Randomization </a:t>
            </a:r>
            <a:r>
              <a:rPr lang="en-US" sz="1600" dirty="0" smtClean="0">
                <a:solidFill>
                  <a:schemeClr val="tx1"/>
                </a:solidFill>
                <a:latin typeface="Myriad Pro" pitchFamily="34" charset="0"/>
              </a:rPr>
              <a:t>is not always appropriate or necessary</a:t>
            </a: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endParaRPr lang="en-US" sz="1600" dirty="0" smtClean="0">
              <a:solidFill>
                <a:schemeClr val="tx1"/>
              </a:solidFill>
              <a:latin typeface="Myriad Pro" pitchFamily="34" charset="0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838200" y="6096000"/>
            <a:ext cx="3713204" cy="542770"/>
            <a:chOff x="2286000" y="5697226"/>
            <a:chExt cx="4813300" cy="703574"/>
          </a:xfrm>
        </p:grpSpPr>
        <p:pic>
          <p:nvPicPr>
            <p:cNvPr id="9" name="Picture 8" descr="JPAL_Logo_Spread_RGB.jpg"/>
            <p:cNvPicPr>
              <a:picLocks noChangeAspect="1"/>
            </p:cNvPicPr>
            <p:nvPr/>
          </p:nvPicPr>
          <p:blipFill>
            <a:blip r:embed="rId2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10" name="Picture 9" descr="JPAL_Logo_Spread_RGB.jpg"/>
            <p:cNvPicPr>
              <a:picLocks noChangeAspect="1"/>
            </p:cNvPicPr>
            <p:nvPr/>
          </p:nvPicPr>
          <p:blipFill>
            <a:blip r:embed="rId2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cxnSp>
        <p:nvCxnSpPr>
          <p:cNvPr id="11" name="Straight Connector 10"/>
          <p:cNvCxnSpPr/>
          <p:nvPr/>
        </p:nvCxnSpPr>
        <p:spPr>
          <a:xfrm rot="10800000">
            <a:off x="762000" y="6019800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20"/>
          <p:cNvSpPr>
            <a:spLocks noGrp="1"/>
          </p:cNvSpPr>
          <p:nvPr>
            <p:ph type="sldNum" sz="quarter" idx="12"/>
          </p:nvPr>
        </p:nvSpPr>
        <p:spPr>
          <a:xfrm>
            <a:off x="7315200" y="6264275"/>
            <a:ext cx="1371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5</a:t>
            </a:fld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990599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685799"/>
          </a:xfrm>
        </p:spPr>
        <p:txBody>
          <a:bodyPr>
            <a:normAutofit/>
          </a:bodyPr>
          <a:lstStyle/>
          <a:p>
            <a:pPr algn="l"/>
            <a:r>
              <a:rPr lang="en-US" sz="3500" dirty="0" smtClean="0">
                <a:latin typeface="Myriad Pro" pitchFamily="34" charset="0"/>
              </a:rPr>
              <a:t>Evaluations in France</a:t>
            </a:r>
            <a:endParaRPr lang="en-US" sz="3500" dirty="0">
              <a:latin typeface="Myriad Pro" pitchFamily="34" charset="0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838200" y="6096000"/>
            <a:ext cx="3713204" cy="542770"/>
            <a:chOff x="2286000" y="5697226"/>
            <a:chExt cx="4813300" cy="703574"/>
          </a:xfrm>
        </p:grpSpPr>
        <p:pic>
          <p:nvPicPr>
            <p:cNvPr id="7" name="Picture 6" descr="JPAL_Logo_Spread_RGB.jpg"/>
            <p:cNvPicPr>
              <a:picLocks noChangeAspect="1"/>
            </p:cNvPicPr>
            <p:nvPr/>
          </p:nvPicPr>
          <p:blipFill>
            <a:blip r:embed="rId2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8" name="Picture 7" descr="JPAL_Logo_Spread_RGB.jpg"/>
            <p:cNvPicPr>
              <a:picLocks noChangeAspect="1"/>
            </p:cNvPicPr>
            <p:nvPr/>
          </p:nvPicPr>
          <p:blipFill>
            <a:blip r:embed="rId2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sp>
        <p:nvSpPr>
          <p:cNvPr id="9" name="Slide Number Placeholder 20"/>
          <p:cNvSpPr>
            <a:spLocks noGrp="1"/>
          </p:cNvSpPr>
          <p:nvPr>
            <p:ph type="sldNum" sz="quarter" idx="12"/>
          </p:nvPr>
        </p:nvSpPr>
        <p:spPr>
          <a:xfrm>
            <a:off x="7315200" y="6264275"/>
            <a:ext cx="1371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6</a:t>
            </a:fld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762000" y="5943600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685800" y="1411069"/>
            <a:ext cx="3962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latin typeface="Myriad Pro" pitchFamily="34" charset="0"/>
              </a:rPr>
              <a:t> 11 evaluations </a:t>
            </a:r>
            <a:r>
              <a:rPr lang="en-US" dirty="0" smtClean="0">
                <a:latin typeface="Myriad Pro" pitchFamily="34" charset="0"/>
              </a:rPr>
              <a:t>in </a:t>
            </a:r>
            <a:r>
              <a:rPr lang="en-US" dirty="0" smtClean="0">
                <a:latin typeface="Myriad Pro" pitchFamily="34" charset="0"/>
              </a:rPr>
              <a:t>__ departments in France</a:t>
            </a:r>
          </a:p>
          <a:p>
            <a:r>
              <a:rPr lang="en-US" dirty="0" smtClean="0">
                <a:latin typeface="Myriad Pro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latin typeface="Myriad Pro" pitchFamily="34" charset="0"/>
              </a:rPr>
              <a:t> </a:t>
            </a:r>
            <a:r>
              <a:rPr lang="en-US" i="1" dirty="0" smtClean="0">
                <a:latin typeface="Myriad Pro" pitchFamily="34" charset="0"/>
              </a:rPr>
              <a:t>Will unemployment counseling increase your chance of finding a job?</a:t>
            </a:r>
          </a:p>
          <a:p>
            <a:pPr>
              <a:buFont typeface="Arial" pitchFamily="34" charset="0"/>
              <a:buChar char="•"/>
            </a:pPr>
            <a:endParaRPr lang="en-US" i="1" dirty="0" smtClean="0">
              <a:latin typeface="Myriad Pro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i="1" dirty="0" smtClean="0">
                <a:latin typeface="Myriad Pro" pitchFamily="34" charset="0"/>
              </a:rPr>
              <a:t> </a:t>
            </a:r>
            <a:r>
              <a:rPr lang="en-US" i="1" dirty="0" smtClean="0">
                <a:latin typeface="Myriad Pro" pitchFamily="34" charset="0"/>
              </a:rPr>
              <a:t>Do community meetings raise levels of parental involvement and improve middle school children's’ education?</a:t>
            </a:r>
            <a:endParaRPr lang="en-US" i="1" dirty="0" smtClean="0">
              <a:latin typeface="Myriad Pro" pitchFamily="34" charset="0"/>
            </a:endParaRPr>
          </a:p>
          <a:p>
            <a:pPr>
              <a:buFont typeface="Arial" pitchFamily="34" charset="0"/>
              <a:buChar char="•"/>
            </a:pPr>
            <a:endParaRPr lang="en-US" i="1" dirty="0" smtClean="0">
              <a:latin typeface="Myriad Pro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i="1" dirty="0" smtClean="0">
                <a:latin typeface="Myriad Pro" pitchFamily="34" charset="0"/>
              </a:rPr>
              <a:t> Can mentoring and financial support help young people from disadvantaged neighborhoods start their own businesses? </a:t>
            </a:r>
            <a:endParaRPr lang="en-US" i="1" dirty="0" smtClean="0">
              <a:latin typeface="Myriad Pro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0600" y="1676400"/>
            <a:ext cx="3670300" cy="3966605"/>
            <a:chOff x="4800600" y="1676400"/>
            <a:chExt cx="3670300" cy="3966605"/>
          </a:xfrm>
        </p:grpSpPr>
        <p:pic>
          <p:nvPicPr>
            <p:cNvPr id="12" name="Picture 11" descr="France Projects Map 9.29.2010.jpg"/>
            <p:cNvPicPr>
              <a:picLocks noChangeAspect="1"/>
            </p:cNvPicPr>
            <p:nvPr/>
          </p:nvPicPr>
          <p:blipFill>
            <a:blip r:embed="rId3" cstate="print"/>
            <a:srcRect t="10335"/>
            <a:stretch>
              <a:fillRect/>
            </a:stretch>
          </p:blipFill>
          <p:spPr>
            <a:xfrm>
              <a:off x="4800600" y="1676400"/>
              <a:ext cx="3670300" cy="396660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46708" t="25147" r="29441" b="42633"/>
            <a:stretch>
              <a:fillRect/>
            </a:stretch>
          </p:blipFill>
          <p:spPr bwMode="auto">
            <a:xfrm>
              <a:off x="4800600" y="1676400"/>
              <a:ext cx="3657600" cy="3124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990599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685799"/>
          </a:xfrm>
        </p:spPr>
        <p:txBody>
          <a:bodyPr>
            <a:normAutofit/>
          </a:bodyPr>
          <a:lstStyle/>
          <a:p>
            <a:pPr algn="l"/>
            <a:r>
              <a:rPr lang="en-US" sz="3500" dirty="0" smtClean="0">
                <a:latin typeface="Myriad Pro" pitchFamily="34" charset="0"/>
              </a:rPr>
              <a:t>J-PAL Evaluations</a:t>
            </a:r>
            <a:endParaRPr lang="en-US" sz="3500" dirty="0">
              <a:latin typeface="Myriad Pro" pitchFamily="34" charset="0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838200" y="6096000"/>
            <a:ext cx="3713204" cy="542770"/>
            <a:chOff x="2286000" y="5697226"/>
            <a:chExt cx="4813300" cy="703574"/>
          </a:xfrm>
        </p:grpSpPr>
        <p:pic>
          <p:nvPicPr>
            <p:cNvPr id="7" name="Picture 6" descr="JPAL_Logo_Spread_RGB.jpg"/>
            <p:cNvPicPr>
              <a:picLocks noChangeAspect="1"/>
            </p:cNvPicPr>
            <p:nvPr/>
          </p:nvPicPr>
          <p:blipFill>
            <a:blip r:embed="rId2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8" name="Picture 7" descr="JPAL_Logo_Spread_RGB.jpg"/>
            <p:cNvPicPr>
              <a:picLocks noChangeAspect="1"/>
            </p:cNvPicPr>
            <p:nvPr/>
          </p:nvPicPr>
          <p:blipFill>
            <a:blip r:embed="rId2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sp>
        <p:nvSpPr>
          <p:cNvPr id="9" name="Slide Number Placeholder 20"/>
          <p:cNvSpPr>
            <a:spLocks noGrp="1"/>
          </p:cNvSpPr>
          <p:nvPr>
            <p:ph type="sldNum" sz="quarter" idx="12"/>
          </p:nvPr>
        </p:nvSpPr>
        <p:spPr>
          <a:xfrm>
            <a:off x="7315200" y="6264275"/>
            <a:ext cx="1371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7</a:t>
            </a:fld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762000" y="5943600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685800" y="1230868"/>
            <a:ext cx="7772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Myriad Pro" pitchFamily="34" charset="0"/>
              </a:rPr>
              <a:t>235 </a:t>
            </a:r>
            <a:r>
              <a:rPr lang="en-US" dirty="0" smtClean="0">
                <a:latin typeface="Myriad Pro" pitchFamily="34" charset="0"/>
              </a:rPr>
              <a:t>evaluations in more than 30 countries worldwide</a:t>
            </a:r>
          </a:p>
        </p:txBody>
      </p:sp>
      <p:pic>
        <p:nvPicPr>
          <p:cNvPr id="11" name="Picture 10" descr="Global Projects Map 9.29.2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1752600"/>
            <a:ext cx="8441654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423</Words>
  <Application>Microsoft Office PowerPoint</Application>
  <PresentationFormat>On-screen Show (4:3)</PresentationFormat>
  <Paragraphs>61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What is J-PAL?</vt:lpstr>
      <vt:lpstr>Why do we need evidence?</vt:lpstr>
      <vt:lpstr>Why randomized evaluations?</vt:lpstr>
      <vt:lpstr>How does randomization work?</vt:lpstr>
      <vt:lpstr>Evaluations in France</vt:lpstr>
      <vt:lpstr>J-PAL Evaluations</vt:lpstr>
    </vt:vector>
  </TitlesOfParts>
  <Company>Massachusetts Institute of Technology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Caitlin Tulloch</dc:creator>
  <cp:lastModifiedBy>Caitlin Tulloch</cp:lastModifiedBy>
  <cp:revision>10</cp:revision>
  <dcterms:created xsi:type="dcterms:W3CDTF">2010-06-17T14:04:12Z</dcterms:created>
  <dcterms:modified xsi:type="dcterms:W3CDTF">2010-09-30T18:58:58Z</dcterms:modified>
</cp:coreProperties>
</file>